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tags/tag18.xml" ContentType="application/vnd.openxmlformats-officedocument.presentationml.tags+xml"/>
  <Override PartName="/ppt/notesSlides/notesSlide21.xml" ContentType="application/vnd.openxmlformats-officedocument.presentationml.notesSlide+xml"/>
  <Override PartName="/ppt/tags/tag19.xml" ContentType="application/vnd.openxmlformats-officedocument.presentationml.tags+xml"/>
  <Override PartName="/ppt/notesSlides/notesSlide22.xml" ContentType="application/vnd.openxmlformats-officedocument.presentationml.notesSlide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notesMasterIdLst>
    <p:notesMasterId r:id="rId42"/>
  </p:notesMasterIdLst>
  <p:handoutMasterIdLst>
    <p:handoutMasterId r:id="rId43"/>
  </p:handoutMasterIdLst>
  <p:sldIdLst>
    <p:sldId id="353" r:id="rId2"/>
    <p:sldId id="289" r:id="rId3"/>
    <p:sldId id="319" r:id="rId4"/>
    <p:sldId id="312" r:id="rId5"/>
    <p:sldId id="311" r:id="rId6"/>
    <p:sldId id="310" r:id="rId7"/>
    <p:sldId id="313" r:id="rId8"/>
    <p:sldId id="315" r:id="rId9"/>
    <p:sldId id="316" r:id="rId10"/>
    <p:sldId id="317" r:id="rId11"/>
    <p:sldId id="314" r:id="rId12"/>
    <p:sldId id="320" r:id="rId13"/>
    <p:sldId id="321" r:id="rId14"/>
    <p:sldId id="322" r:id="rId15"/>
    <p:sldId id="323" r:id="rId16"/>
    <p:sldId id="328" r:id="rId17"/>
    <p:sldId id="330" r:id="rId18"/>
    <p:sldId id="333" r:id="rId19"/>
    <p:sldId id="334" r:id="rId20"/>
    <p:sldId id="335" r:id="rId21"/>
    <p:sldId id="336" r:id="rId22"/>
    <p:sldId id="337" r:id="rId23"/>
    <p:sldId id="332" r:id="rId24"/>
    <p:sldId id="290" r:id="rId25"/>
    <p:sldId id="344" r:id="rId26"/>
    <p:sldId id="342" r:id="rId27"/>
    <p:sldId id="343" r:id="rId28"/>
    <p:sldId id="338" r:id="rId29"/>
    <p:sldId id="298" r:id="rId30"/>
    <p:sldId id="299" r:id="rId31"/>
    <p:sldId id="300" r:id="rId32"/>
    <p:sldId id="305" r:id="rId33"/>
    <p:sldId id="347" r:id="rId34"/>
    <p:sldId id="345" r:id="rId35"/>
    <p:sldId id="348" r:id="rId36"/>
    <p:sldId id="350" r:id="rId37"/>
    <p:sldId id="351" r:id="rId38"/>
    <p:sldId id="352" r:id="rId39"/>
    <p:sldId id="318" r:id="rId40"/>
    <p:sldId id="303" r:id="rId4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7070"/>
    <a:srgbClr val="E96565"/>
    <a:srgbClr val="1D1A36"/>
    <a:srgbClr val="3C356F"/>
    <a:srgbClr val="3F1A46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3" autoAdjust="0"/>
    <p:restoredTop sz="84255" autoAdjust="0"/>
  </p:normalViewPr>
  <p:slideViewPr>
    <p:cSldViewPr>
      <p:cViewPr varScale="1">
        <p:scale>
          <a:sx n="50" d="100"/>
          <a:sy n="50" d="100"/>
        </p:scale>
        <p:origin x="2896" y="176"/>
      </p:cViewPr>
      <p:guideLst>
        <p:guide orient="horz" pos="216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910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264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76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84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89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486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35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80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6384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194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72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56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627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24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267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7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68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Seriously. Don’t lose sight of this image. At first</a:t>
            </a:r>
            <a:r>
              <a:rPr lang="en-US" baseline="0" dirty="0"/>
              <a:t> it may feel intimidating. Knowing how little you know. But relish the opportunity and take the privileges it comes with.</a:t>
            </a:r>
          </a:p>
          <a:p>
            <a:endParaRPr lang="en-US" baseline="0" dirty="0"/>
          </a:p>
          <a:p>
            <a:r>
              <a:rPr lang="en-US" baseline="0" dirty="0"/>
              <a:t>You have permission to struggle. To fail. To not “get” everything immediately.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61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48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01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91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75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16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639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g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codeschool.com/courses/building-blocks-of-express-js" TargetMode="Externa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Server-Side!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06590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05800" y="6400800"/>
            <a:ext cx="92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You.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8001000" y="6172200"/>
            <a:ext cx="304800" cy="228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779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Let’s Begin…</a:t>
            </a:r>
          </a:p>
        </p:txBody>
      </p:sp>
    </p:spTree>
    <p:extLst>
      <p:ext uri="{BB962C8B-B14F-4D97-AF65-F5344CB8AC3E}">
        <p14:creationId xmlns:p14="http://schemas.microsoft.com/office/powerpoint/2010/main" val="388419397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 me again…</a:t>
            </a: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3345" y="2971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What is a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6804312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Definition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30" r="15754"/>
          <a:stretch/>
        </p:blipFill>
        <p:spPr>
          <a:xfrm>
            <a:off x="786245" y="1005244"/>
            <a:ext cx="7543800" cy="4534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443345" y="5638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Server: 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Machine and Code that handles requests and respond to them.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19600" y="1981200"/>
            <a:ext cx="3505200" cy="2286000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6285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 me again…</a:t>
            </a: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3345" y="2971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What are examples of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server-side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functions?</a:t>
            </a:r>
          </a:p>
        </p:txBody>
      </p:sp>
    </p:spTree>
    <p:extLst>
      <p:ext uri="{BB962C8B-B14F-4D97-AF65-F5344CB8AC3E}">
        <p14:creationId xmlns:p14="http://schemas.microsoft.com/office/powerpoint/2010/main" val="78684611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553200" cy="653854"/>
          </a:xfrm>
        </p:spPr>
        <p:txBody>
          <a:bodyPr>
            <a:normAutofit/>
          </a:bodyPr>
          <a:lstStyle/>
          <a:p>
            <a:r>
              <a:rPr lang="en-US" dirty="0"/>
              <a:t>Server-Side Code in Action!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914400"/>
            <a:ext cx="8610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Visiting a URL and then being given an HTML page.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Visiting an API end-point that parse URL parameters to provide selective JSONs.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Clicking an invoice that provides a PDF report.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Image processing software that takes an image applies a filter, then saves the new version.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Google providing “results” relevant to your searches on other sites. </a:t>
            </a:r>
          </a:p>
        </p:txBody>
      </p:sp>
    </p:spTree>
    <p:extLst>
      <p:ext uri="{BB962C8B-B14F-4D97-AF65-F5344CB8AC3E}">
        <p14:creationId xmlns:p14="http://schemas.microsoft.com/office/powerpoint/2010/main" val="404831946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553200" cy="653854"/>
          </a:xfrm>
        </p:spPr>
        <p:txBody>
          <a:bodyPr>
            <a:normAutofit/>
          </a:bodyPr>
          <a:lstStyle/>
          <a:p>
            <a:r>
              <a:rPr lang="en-US" dirty="0"/>
              <a:t>Server-Side Code in Action!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914400"/>
            <a:ext cx="8610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Visiting a URL and then being given an HTML page.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Visiting an API end-point that parse URL parameters to provide selective JSONs.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Clicking an invoice that provides a PDF report.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Image processing software that takes an image applies a filter, then saves the new version.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Google providing “results” relevant to your searches on other sites. 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838200"/>
            <a:ext cx="8458200" cy="1752600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7550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 me again…</a:t>
            </a: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3345" y="2971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What is a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client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9648874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Definition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30" r="15754"/>
          <a:stretch/>
        </p:blipFill>
        <p:spPr>
          <a:xfrm>
            <a:off x="786245" y="1005244"/>
            <a:ext cx="7543800" cy="4534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443345" y="5638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Client: </a:t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users’ personal machines that make “requests” of the server.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4400" y="2003327"/>
            <a:ext cx="2286000" cy="2286000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70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Question:</a:t>
            </a: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3345" y="2496408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How do the client and server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communicate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with one another?</a:t>
            </a:r>
          </a:p>
        </p:txBody>
      </p:sp>
    </p:spTree>
    <p:extLst>
      <p:ext uri="{BB962C8B-B14F-4D97-AF65-F5344CB8AC3E}">
        <p14:creationId xmlns:p14="http://schemas.microsoft.com/office/powerpoint/2010/main" val="291074185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of Caution</a:t>
            </a:r>
          </a:p>
        </p:txBody>
      </p:sp>
    </p:spTree>
    <p:extLst>
      <p:ext uri="{BB962C8B-B14F-4D97-AF65-F5344CB8AC3E}">
        <p14:creationId xmlns:p14="http://schemas.microsoft.com/office/powerpoint/2010/main" val="347505487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Definition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30" r="15754"/>
          <a:stretch/>
        </p:blipFill>
        <p:spPr>
          <a:xfrm>
            <a:off x="786245" y="1005244"/>
            <a:ext cx="7543800" cy="4534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443345" y="5638800"/>
            <a:ext cx="8229600" cy="7530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Clients and Servers communicate back and forth using a series of understood communications defined by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HTTP / HTTPs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43200" y="1005244"/>
            <a:ext cx="2286000" cy="4328756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857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Full-Stack Development</a:t>
            </a:r>
          </a:p>
        </p:txBody>
      </p:sp>
      <p:pic>
        <p:nvPicPr>
          <p:cNvPr id="3" name="Picture 2" descr="C:\Users\ahaque89\Downloads\MEAN Deployment Strategy - Page 1 (2)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3635" r="3151" b="5248"/>
          <a:stretch/>
        </p:blipFill>
        <p:spPr bwMode="auto">
          <a:xfrm>
            <a:off x="57398" y="740473"/>
            <a:ext cx="8948716" cy="42120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4" name="Rectangle 3"/>
          <p:cNvSpPr/>
          <p:nvPr/>
        </p:nvSpPr>
        <p:spPr>
          <a:xfrm>
            <a:off x="-1" y="4908485"/>
            <a:ext cx="9155741" cy="149231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</p:spTree>
    <p:extLst>
      <p:ext uri="{BB962C8B-B14F-4D97-AF65-F5344CB8AC3E}">
        <p14:creationId xmlns:p14="http://schemas.microsoft.com/office/powerpoint/2010/main" val="48332641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Full-Stack Development</a:t>
            </a:r>
          </a:p>
        </p:txBody>
      </p:sp>
      <p:pic>
        <p:nvPicPr>
          <p:cNvPr id="3" name="Picture 2" descr="C:\Users\ahaque89\Downloads\MEAN Deployment Strategy - Page 1 (2)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3635" r="3151" b="5248"/>
          <a:stretch/>
        </p:blipFill>
        <p:spPr bwMode="auto">
          <a:xfrm>
            <a:off x="57398" y="740473"/>
            <a:ext cx="8948716" cy="42120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4" name="Rectangle 3"/>
          <p:cNvSpPr/>
          <p:nvPr/>
        </p:nvSpPr>
        <p:spPr>
          <a:xfrm>
            <a:off x="-1" y="4908485"/>
            <a:ext cx="9155741" cy="149231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a way think of this as being </a:t>
            </a:r>
            <a:r>
              <a:rPr lang="en-US" sz="2400" b="1" u="sng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two distinct machines.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u="sng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 server  is one machine and the client is a second machine.</a:t>
            </a:r>
          </a:p>
        </p:txBody>
      </p:sp>
    </p:spTree>
    <p:extLst>
      <p:ext uri="{BB962C8B-B14F-4D97-AF65-F5344CB8AC3E}">
        <p14:creationId xmlns:p14="http://schemas.microsoft.com/office/powerpoint/2010/main" val="334516811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Digging Deep into Server</a:t>
            </a:r>
          </a:p>
        </p:txBody>
      </p:sp>
    </p:spTree>
    <p:extLst>
      <p:ext uri="{BB962C8B-B14F-4D97-AF65-F5344CB8AC3E}">
        <p14:creationId xmlns:p14="http://schemas.microsoft.com/office/powerpoint/2010/main" val="327122789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Visualizing Servers</a:t>
            </a:r>
          </a:p>
        </p:txBody>
      </p:sp>
      <p:pic>
        <p:nvPicPr>
          <p:cNvPr id="3" name="Picture 2" descr="http://jvzoohost.com/img/jvZoo-images/solutions-ser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762000"/>
            <a:ext cx="5638800" cy="4785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304801" y="5486400"/>
            <a:ext cx="8368144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Server Hardware look like large, ruggedized versions of desktop computers. </a:t>
            </a:r>
          </a:p>
        </p:txBody>
      </p:sp>
    </p:spTree>
    <p:extLst>
      <p:ext uri="{BB962C8B-B14F-4D97-AF65-F5344CB8AC3E}">
        <p14:creationId xmlns:p14="http://schemas.microsoft.com/office/powerpoint/2010/main" val="693082976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Visualizing Servers</a:t>
            </a:r>
          </a:p>
        </p:txBody>
      </p:sp>
      <p:pic>
        <p:nvPicPr>
          <p:cNvPr id="3" name="Picture 2" descr="http://jvzoohost.com/img/jvZoo-images/solutions-ser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209800"/>
            <a:ext cx="2406203" cy="204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304801" y="5486400"/>
            <a:ext cx="8368144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These machines (and their respective code) handle all of the requests coming in from browsers accessing a website.</a:t>
            </a:r>
          </a:p>
        </p:txBody>
      </p:sp>
      <p:pic>
        <p:nvPicPr>
          <p:cNvPr id="6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78640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29" y="2841443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43" y="4371622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990600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028" y="854664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485" y="2841443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974" y="4431574"/>
            <a:ext cx="1189685" cy="99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>
            <a:off x="2209800" y="3338880"/>
            <a:ext cx="106680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209800" y="2173514"/>
            <a:ext cx="1066800" cy="4172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47760" y="1662893"/>
            <a:ext cx="250970" cy="4691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5788032" y="1985474"/>
            <a:ext cx="446614" cy="44187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005202" y="3289353"/>
            <a:ext cx="1041457" cy="470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5365275" y="4273957"/>
            <a:ext cx="520728" cy="4041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229970" y="4151375"/>
            <a:ext cx="457637" cy="26823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6620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Servers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173842" y="5092005"/>
            <a:ext cx="87963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 modern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constant back-and-forth communication between the visuals displayed on the user’s browser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frontend)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data and logic stored on the server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backend).</a:t>
            </a:r>
          </a:p>
        </p:txBody>
      </p:sp>
      <p:pic>
        <p:nvPicPr>
          <p:cNvPr id="1026" name="Picture 2" descr="http://images.hayneedle.com/mgen/master:KD44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47244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257799" y="2781300"/>
            <a:ext cx="3415145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Where does the server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live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37455231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553200" cy="653854"/>
          </a:xfrm>
        </p:spPr>
        <p:txBody>
          <a:bodyPr>
            <a:normAutofit/>
          </a:bodyPr>
          <a:lstStyle/>
          <a:p>
            <a:r>
              <a:rPr lang="en-US" dirty="0"/>
              <a:t>Where Do Servers Live?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914400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Servers live in dedicated hardware intended to handle 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the requests and responses of many clients.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Servers can live most often live on cloud platforms like AWS,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Heroku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Google Cloud, etc.</a:t>
            </a:r>
          </a:p>
        </p:txBody>
      </p:sp>
      <p:pic>
        <p:nvPicPr>
          <p:cNvPr id="6146" name="Picture 2" descr="https://upload.wikimedia.org/wikipedia/commons/thumb/1/1d/AmazonWebservices_Logo.svg/2000px-AmazonWebservices_Logo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15" y="3505200"/>
            <a:ext cx="3273425" cy="130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hortonworks.com/wp-content/uploads/2015/01/Google-CloudPlatform_VerticalLockup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439" y="3465042"/>
            <a:ext cx="3489321" cy="24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penrodcrm.com/sites/default/files/10178001_690480884344260_5462914783439954177_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776645"/>
            <a:ext cx="3124200" cy="115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5221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0" y="1371600"/>
            <a:ext cx="3581400" cy="4267200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Servers During Development</a:t>
            </a:r>
          </a:p>
        </p:txBody>
      </p:sp>
      <p:pic>
        <p:nvPicPr>
          <p:cNvPr id="5122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5401" y="2700374"/>
            <a:ext cx="1924845" cy="160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worldartsme.com/images/cartoon-laptop-computer-clipart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171" y="3931433"/>
            <a:ext cx="1822422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ttp://jvzoohost.com/img/jvZoo-images/solutions-serv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084" y="1600200"/>
            <a:ext cx="1957231" cy="166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5406240" y="3505200"/>
            <a:ext cx="3498273" cy="45719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406241" y="93856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localhost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479198" y="5683699"/>
            <a:ext cx="3415145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browser</a:t>
            </a:r>
          </a:p>
        </p:txBody>
      </p:sp>
      <p:cxnSp>
        <p:nvCxnSpPr>
          <p:cNvPr id="11" name="Curved Connector 10"/>
          <p:cNvCxnSpPr>
            <a:stCxn id="5122" idx="0"/>
          </p:cNvCxnSpPr>
          <p:nvPr/>
        </p:nvCxnSpPr>
        <p:spPr>
          <a:xfrm rot="5400000" flipH="1" flipV="1">
            <a:off x="4527331" y="1781165"/>
            <a:ext cx="599702" cy="1238717"/>
          </a:xfrm>
          <a:prstGeom prst="curvedConnector2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5122" idx="2"/>
          </p:cNvCxnSpPr>
          <p:nvPr/>
        </p:nvCxnSpPr>
        <p:spPr>
          <a:xfrm rot="16200000" flipH="1">
            <a:off x="4269782" y="4248068"/>
            <a:ext cx="1114798" cy="1238714"/>
          </a:xfrm>
          <a:prstGeom prst="curvedConnector2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 txBox="1">
            <a:spLocks/>
          </p:cNvSpPr>
          <p:nvPr/>
        </p:nvSpPr>
        <p:spPr>
          <a:xfrm>
            <a:off x="136222" y="1143000"/>
            <a:ext cx="3121794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Important Note: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During development our personal computers will be able to simulate both.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We will create a “local server”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And then use our browser to interact with it.</a:t>
            </a:r>
          </a:p>
        </p:txBody>
      </p:sp>
    </p:spTree>
    <p:extLst>
      <p:ext uri="{BB962C8B-B14F-4D97-AF65-F5344CB8AC3E}">
        <p14:creationId xmlns:p14="http://schemas.microsoft.com/office/powerpoint/2010/main" val="176232745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“Server”</a:t>
            </a:r>
          </a:p>
        </p:txBody>
      </p:sp>
    </p:spTree>
    <p:extLst>
      <p:ext uri="{BB962C8B-B14F-4D97-AF65-F5344CB8AC3E}">
        <p14:creationId xmlns:p14="http://schemas.microsoft.com/office/powerpoint/2010/main" val="318944343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839965" y="5886430"/>
            <a:ext cx="3540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Seriously… Try to learn this now.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185058" y="820959"/>
            <a:ext cx="8850086" cy="2255346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+ Express Servers and Routing are two of the</a:t>
            </a:r>
          </a:p>
          <a:p>
            <a:pPr marL="0" indent="0" algn="ctr">
              <a:buNone/>
            </a:pPr>
            <a:r>
              <a:rPr lang="en-US" sz="4200" b="1" dirty="0">
                <a:latin typeface="Arial" panose="020B0604020202020204" pitchFamily="34" charset="0"/>
                <a:cs typeface="Arial" panose="020B0604020202020204" pitchFamily="34" charset="0"/>
              </a:rPr>
              <a:t>MOST IMPORTANT CONCEPTS</a:t>
            </a:r>
          </a:p>
          <a:p>
            <a:pPr marL="0" indent="0" algn="ctr"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z="3600" b="1" u="sng" dirty="0">
                <a:latin typeface="Arial" panose="020B0604020202020204" pitchFamily="34" charset="0"/>
                <a:cs typeface="Arial" panose="020B0604020202020204" pitchFamily="34" charset="0"/>
              </a:rPr>
              <a:t>ENTIRE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program.</a:t>
            </a: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Focus!</a:t>
            </a:r>
          </a:p>
        </p:txBody>
      </p:sp>
      <p:pic>
        <p:nvPicPr>
          <p:cNvPr id="2052" name="Picture 4" descr="http://images.sequart.org/images/Star-Wars-still-use-the-force-luke-e141513207675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326" y="3076305"/>
            <a:ext cx="554355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701207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Creating a Server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04800" y="914400"/>
            <a:ext cx="8610600" cy="525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our purposes, “creating a server” equates to writing the code that handles what the server will </a:t>
            </a:r>
            <a:r>
              <a:rPr lang="en-US" b="1" i="1" u="sng" dirty="0"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important to note that even though you pay for server-side hardware, you still need to create the code that goes inside.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This code you create handles things like: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Connections to the database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Handling client-side URL requests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Performing server-side processes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Authenticating user requests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Logging client requests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13533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 Big Box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91200" y="1234789"/>
            <a:ext cx="3121794" cy="13638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Throughout this week… imagine your server to be a 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big, empty box.</a:t>
            </a:r>
          </a:p>
          <a:p>
            <a:endParaRPr lang="en-US"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will be adding 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snippets and 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modules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to give our big, empty box the powers to </a:t>
            </a:r>
            <a:r>
              <a:rPr lang="en-US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stuff in response to all the requests that come in.</a:t>
            </a:r>
            <a:endParaRPr lang="en-US"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51856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Connections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791200" y="1234789"/>
            <a:ext cx="3121794" cy="13638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We’ll add listener such that the server can “begin” listening for requests.</a:t>
            </a:r>
            <a:endParaRPr lang="en-US"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38291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Parsing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791200" y="1234789"/>
            <a:ext cx="3121794" cy="13638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We’ll give our server the ability to “parse” URLs that the user requests.</a:t>
            </a:r>
            <a:endParaRPr lang="en-US"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059829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Routing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2629974"/>
            <a:ext cx="4365914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11827" y="275635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Route Handling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791200" y="1234788"/>
            <a:ext cx="3121794" cy="2157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Then based on the URL’s keywords, our server will be able to </a:t>
            </a: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route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(or direct the flow of logic to initiate other processes)</a:t>
            </a:r>
          </a:p>
        </p:txBody>
      </p:sp>
    </p:spTree>
    <p:extLst>
      <p:ext uri="{BB962C8B-B14F-4D97-AF65-F5344CB8AC3E}">
        <p14:creationId xmlns:p14="http://schemas.microsoft.com/office/powerpoint/2010/main" val="1215971099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Sending Files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2629974"/>
            <a:ext cx="4365914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11827" y="275635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Route Handling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09600" y="371991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-107373" y="393351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Send HTML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974028" y="373108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257055" y="394468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Send JSON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5791200" y="1234788"/>
            <a:ext cx="3121794" cy="2157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subsequent process may be to send an HTML file to be rendered or to send a JSON file to be rendered…</a:t>
            </a:r>
          </a:p>
        </p:txBody>
      </p:sp>
    </p:spTree>
    <p:extLst>
      <p:ext uri="{BB962C8B-B14F-4D97-AF65-F5344CB8AC3E}">
        <p14:creationId xmlns:p14="http://schemas.microsoft.com/office/powerpoint/2010/main" val="1776877871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Receiving Posts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2629974"/>
            <a:ext cx="4365914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11827" y="275635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Route Handling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09600" y="371991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-107373" y="393351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Send HTML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974028" y="373108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257055" y="394468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Send JSON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600" y="4775989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-107373" y="4989583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Receive POSTs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5791200" y="1234788"/>
            <a:ext cx="3121794" cy="2157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may also have a new module to handle receiving user’s POST requests (i.e. the data they send the server)</a:t>
            </a:r>
          </a:p>
        </p:txBody>
      </p:sp>
    </p:spTree>
    <p:extLst>
      <p:ext uri="{BB962C8B-B14F-4D97-AF65-F5344CB8AC3E}">
        <p14:creationId xmlns:p14="http://schemas.microsoft.com/office/powerpoint/2010/main" val="372463097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Performing Logic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2629974"/>
            <a:ext cx="4365914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11827" y="275635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Route Handling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09600" y="371991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-107373" y="393351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Send HTML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974028" y="373108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257055" y="394468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Send JSON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600" y="4775989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-107373" y="4989583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Receive POSTs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978398" y="4799840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2261425" y="5013434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Server Side Logic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5791200" y="1234788"/>
            <a:ext cx="3121794" cy="2157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may also have complex server-side logic that we want to initiate in response to user’s visiting a route endpoint or sending us data.</a:t>
            </a:r>
          </a:p>
        </p:txBody>
      </p:sp>
    </p:spTree>
    <p:extLst>
      <p:ext uri="{BB962C8B-B14F-4D97-AF65-F5344CB8AC3E}">
        <p14:creationId xmlns:p14="http://schemas.microsoft.com/office/powerpoint/2010/main" val="1224905406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Inside the Box: And More!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234789"/>
            <a:ext cx="5029200" cy="4861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35627" y="725557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07373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Listen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94314" y="1528861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277341" y="1655245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URL Parse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2629974"/>
            <a:ext cx="4365914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11827" y="2756358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Route Handling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09600" y="371991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-107373" y="393351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Send HTML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974028" y="3731087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257055" y="3944681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Send JSON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600" y="4775989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-107373" y="4989583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Receive POSTs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978398" y="4799840"/>
            <a:ext cx="1981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2261425" y="5013434"/>
            <a:ext cx="3415145" cy="509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Server Side Logic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2400" y="5751583"/>
            <a:ext cx="4323113" cy="230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-982840" y="5713254"/>
            <a:ext cx="7452078" cy="154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And More!</a:t>
            </a: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5791200" y="1234788"/>
            <a:ext cx="3121794" cy="48612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But it doesn’t stop there!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may add in functionality for authentication, logging requests, connecting to databases, and so much more.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But always remember… we’re </a:t>
            </a: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coding out these functionalities into our box!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491239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9986088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Forewarning: This is the </a:t>
            </a:r>
            <a:r>
              <a:rPr lang="en-US" sz="24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HARD</a:t>
            </a:r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Stuff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990600"/>
            <a:ext cx="861060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These next three weeks are some of the hardest to grasp.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But are also some of the most important.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This is where you go from humble HTML, CSS hackers to full-stack, employable engineers.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latin typeface="Arial" panose="020B0604020202020204" pitchFamily="34" charset="0"/>
                <a:cs typeface="Arial" panose="020B0604020202020204" pitchFamily="34" charset="0"/>
              </a:rPr>
              <a:t>Bring </a:t>
            </a:r>
            <a:r>
              <a:rPr lang="en-US" sz="2300" smtClean="0">
                <a:latin typeface="Arial" panose="020B0604020202020204" pitchFamily="34" charset="0"/>
                <a:cs typeface="Arial" panose="020B0604020202020204" pitchFamily="34" charset="0"/>
              </a:rPr>
              <a:t>your 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A-Game!!!</a:t>
            </a:r>
          </a:p>
        </p:txBody>
      </p:sp>
      <p:pic>
        <p:nvPicPr>
          <p:cNvPr id="6" name="Picture 2" descr="reactions confused eminem listening liste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396" y="3200400"/>
            <a:ext cx="4015604" cy="314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152400" y="5901951"/>
            <a:ext cx="510540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Don’t let this be you!</a:t>
            </a:r>
            <a:endParaRPr lang="en-US" sz="23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733800" y="5410200"/>
            <a:ext cx="1318396" cy="45720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821143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Coding!</a:t>
            </a:r>
          </a:p>
        </p:txBody>
      </p:sp>
    </p:spTree>
    <p:extLst>
      <p:ext uri="{BB962C8B-B14F-4D97-AF65-F5344CB8AC3E}">
        <p14:creationId xmlns:p14="http://schemas.microsoft.com/office/powerpoint/2010/main" val="171920860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to Succeed Through the Full-Stack Apocalypse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905844"/>
            <a:ext cx="86106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Form a Study Group Now</a:t>
            </a:r>
            <a:b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Get in the habit of explaining in-class exercises to one another. Work together on homework assignments.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Take notes!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Jot down concepts or key ideas that come out of activities. This class isn’t a lecture, but it may help you keep things straight!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0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Ask “Conceptual” Questions</a:t>
            </a:r>
            <a:b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let big picture ideas gloss over you. Be courageous and ask questions in class. (Don’t worry -- if your question isn’t relevant, we’ll let you know. But if it is, you owe it to yourself to understand!)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Come to Office Hours</a:t>
            </a:r>
            <a:b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 things get trickier, we’ll be available to review any concepts during office hours. Come to these. Ask questions! We want to help.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40286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to Succeed Through the Full-Stack Apocalypse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4423763"/>
            <a:ext cx="86106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b="1" u="sng" dirty="0">
                <a:latin typeface="Arial" panose="020B0604020202020204" pitchFamily="34" charset="0"/>
                <a:cs typeface="Arial" panose="020B0604020202020204" pitchFamily="34" charset="0"/>
              </a:rPr>
              <a:t>5. Get a Code School Trial Account</a:t>
            </a:r>
            <a:br>
              <a:rPr lang="en-US" sz="2300" b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Then immediately start completing the Building Blocks of Express.js course. It’s </a:t>
            </a:r>
            <a:r>
              <a:rPr lang="en-US" sz="2300" i="1" dirty="0">
                <a:latin typeface="Arial" panose="020B0604020202020204" pitchFamily="34" charset="0"/>
                <a:cs typeface="Arial" panose="020B0604020202020204" pitchFamily="34" charset="0"/>
              </a:rPr>
              <a:t>very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good. </a:t>
            </a:r>
            <a:b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https://www.codeschool.com/courses/building-blocks-of-express-js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3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4545" b="43333"/>
          <a:stretch/>
        </p:blipFill>
        <p:spPr>
          <a:xfrm>
            <a:off x="0" y="762000"/>
            <a:ext cx="9144000" cy="349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4693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to Succeed Through the Full-Stack Apocalypse</a:t>
            </a:r>
          </a:p>
        </p:txBody>
      </p:sp>
      <p:sp>
        <p:nvSpPr>
          <p:cNvPr id="6" name="Rectangle 5"/>
          <p:cNvSpPr/>
          <p:nvPr/>
        </p:nvSpPr>
        <p:spPr>
          <a:xfrm>
            <a:off x="304800" y="762000"/>
            <a:ext cx="86106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u="sng" dirty="0">
                <a:latin typeface="Arial" panose="020B0604020202020204" pitchFamily="34" charset="0"/>
                <a:cs typeface="Arial" panose="020B0604020202020204" pitchFamily="34" charset="0"/>
              </a:rPr>
              <a:t>6. Lastly, be confident !!!</a:t>
            </a:r>
          </a:p>
          <a:p>
            <a:r>
              <a:rPr lang="en-US" sz="2300" b="1" u="sng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300" b="1" u="sn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There is zero reason to get despondent at this point. If you’ve made it this far, you’ve proven that you have what it takes to succeed. 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Keep going!</a:t>
            </a:r>
          </a:p>
        </p:txBody>
      </p:sp>
      <p:pic>
        <p:nvPicPr>
          <p:cNvPr id="3074" name="Picture 2" descr="go team you can do i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924708"/>
            <a:ext cx="5562600" cy="348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40993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Our Mantra…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800" y="3048000"/>
            <a:ext cx="861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When it comes to web development…</a:t>
            </a:r>
          </a:p>
        </p:txBody>
      </p:sp>
    </p:spTree>
    <p:extLst>
      <p:ext uri="{BB962C8B-B14F-4D97-AF65-F5344CB8AC3E}">
        <p14:creationId xmlns:p14="http://schemas.microsoft.com/office/powerpoint/2010/main" val="99468538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Our Mantra…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800" y="2743200"/>
            <a:ext cx="861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i="1" dirty="0">
                <a:latin typeface="Arial" panose="020B0604020202020204" pitchFamily="34" charset="0"/>
                <a:cs typeface="Arial" panose="020B0604020202020204" pitchFamily="34" charset="0"/>
              </a:rPr>
              <a:t>I know </a:t>
            </a:r>
            <a:r>
              <a:rPr lang="en-US" sz="80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nothing.</a:t>
            </a:r>
          </a:p>
        </p:txBody>
      </p:sp>
    </p:spTree>
    <p:extLst>
      <p:ext uri="{BB962C8B-B14F-4D97-AF65-F5344CB8AC3E}">
        <p14:creationId xmlns:p14="http://schemas.microsoft.com/office/powerpoint/2010/main" val="409652531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12575</TotalTime>
  <Words>1199</Words>
  <Application>Microsoft Macintosh PowerPoint</Application>
  <PresentationFormat>On-screen Show (4:3)</PresentationFormat>
  <Paragraphs>212</Paragraphs>
  <Slides>40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Roboto</vt:lpstr>
      <vt:lpstr>1_Unbranded</vt:lpstr>
      <vt:lpstr>Server-Side!</vt:lpstr>
      <vt:lpstr>A Moment of Caution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Remember Our Mantra…</vt:lpstr>
      <vt:lpstr>Remember Our Mantra…</vt:lpstr>
      <vt:lpstr>PowerPoint Presentation</vt:lpstr>
      <vt:lpstr>So Let’s Begin…</vt:lpstr>
      <vt:lpstr>Remind me again…</vt:lpstr>
      <vt:lpstr>Server Definition</vt:lpstr>
      <vt:lpstr>Remind me again…</vt:lpstr>
      <vt:lpstr>Server-Side Code in Action!</vt:lpstr>
      <vt:lpstr>Server-Side Code in Action!</vt:lpstr>
      <vt:lpstr>Remind me again…</vt:lpstr>
      <vt:lpstr>Client Definition</vt:lpstr>
      <vt:lpstr>Bonus Question:</vt:lpstr>
      <vt:lpstr>HTTP Definition</vt:lpstr>
      <vt:lpstr>Full-Stack Development</vt:lpstr>
      <vt:lpstr>Full-Stack Development</vt:lpstr>
      <vt:lpstr>Digging Deep into Server</vt:lpstr>
      <vt:lpstr>PowerPoint Presentation</vt:lpstr>
      <vt:lpstr>PowerPoint Presentation</vt:lpstr>
      <vt:lpstr>Visualizing Servers</vt:lpstr>
      <vt:lpstr>Where Do Servers Live?</vt:lpstr>
      <vt:lpstr>PowerPoint Presentation</vt:lpstr>
      <vt:lpstr>Building a “Server”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Let’s Get Coding!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christian eckenrode</cp:lastModifiedBy>
  <cp:revision>1678</cp:revision>
  <cp:lastPrinted>2016-01-30T16:23:56Z</cp:lastPrinted>
  <dcterms:created xsi:type="dcterms:W3CDTF">2015-01-20T17:19:00Z</dcterms:created>
  <dcterms:modified xsi:type="dcterms:W3CDTF">2018-01-22T18:15:51Z</dcterms:modified>
</cp:coreProperties>
</file>